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260" r:id="rId7"/>
    <p:sldId id="262" r:id="rId8"/>
    <p:sldId id="270" r:id="rId9"/>
    <p:sldId id="264" r:id="rId10"/>
    <p:sldId id="271" r:id="rId11"/>
    <p:sldId id="272" r:id="rId12"/>
    <p:sldId id="274" r:id="rId13"/>
    <p:sldId id="273" r:id="rId14"/>
    <p:sldId id="275" r:id="rId15"/>
    <p:sldId id="276" r:id="rId16"/>
    <p:sldId id="277" r:id="rId17"/>
    <p:sldId id="267" r:id="rId18"/>
    <p:sldId id="268"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CD213-046A-4DFF-B95D-9E3410C906EA}" v="20" dt="2019-03-05T04:38:54.7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showGuides="1">
      <p:cViewPr varScale="1">
        <p:scale>
          <a:sx n="86" d="100"/>
          <a:sy n="86" d="100"/>
        </p:scale>
        <p:origin x="42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11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4B97BE6A-FFB9-49C2-A466-D389F936BBB8}" type="datetimeFigureOut">
              <a:rPr lang="en-AU" smtClean="0"/>
              <a:t>5/03/2019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103437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3455820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00293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1694996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11173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2514901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4016831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1328724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614281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97BE6A-FFB9-49C2-A466-D389F936BBB8}" type="datetimeFigureOut">
              <a:rPr lang="en-AU" smtClean="0"/>
              <a:t>5/03/2019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294145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97BE6A-FFB9-49C2-A466-D389F936BBB8}" type="datetimeFigureOut">
              <a:rPr lang="en-AU" smtClean="0"/>
              <a:t>5/03/2019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858128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97BE6A-FFB9-49C2-A466-D389F936BBB8}" type="datetimeFigureOut">
              <a:rPr lang="en-AU" smtClean="0"/>
              <a:t>5/03/2019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1733330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97BE6A-FFB9-49C2-A466-D389F936BBB8}" type="datetimeFigureOut">
              <a:rPr lang="en-AU" smtClean="0"/>
              <a:t>5/03/2019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412669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7BE6A-FFB9-49C2-A466-D389F936BBB8}" type="datetimeFigureOut">
              <a:rPr lang="en-AU" smtClean="0"/>
              <a:t>5/03/2019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188376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B97BE6A-FFB9-49C2-A466-D389F936BBB8}" type="datetimeFigureOut">
              <a:rPr lang="en-AU" smtClean="0"/>
              <a:t>5/03/2019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1711058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B97BE6A-FFB9-49C2-A466-D389F936BBB8}" type="datetimeFigureOut">
              <a:rPr lang="en-AU" smtClean="0"/>
              <a:t>5/03/2019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36218FC-F13E-41CA-B02C-7933A6FEEA9A}" type="slidenum">
              <a:rPr lang="en-AU" smtClean="0"/>
              <a:t>‹#›</a:t>
            </a:fld>
            <a:endParaRPr lang="en-AU"/>
          </a:p>
        </p:txBody>
      </p:sp>
    </p:spTree>
    <p:extLst>
      <p:ext uri="{BB962C8B-B14F-4D97-AF65-F5344CB8AC3E}">
        <p14:creationId xmlns:p14="http://schemas.microsoft.com/office/powerpoint/2010/main" val="1409925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B97BE6A-FFB9-49C2-A466-D389F936BBB8}" type="datetimeFigureOut">
              <a:rPr lang="en-AU" smtClean="0"/>
              <a:t>5/03/2019</a:t>
            </a:fld>
            <a:endParaRPr lang="en-A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A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36218FC-F13E-41CA-B02C-7933A6FEEA9A}" type="slidenum">
              <a:rPr lang="en-AU" smtClean="0"/>
              <a:t>‹#›</a:t>
            </a:fld>
            <a:endParaRPr lang="en-AU"/>
          </a:p>
        </p:txBody>
      </p:sp>
    </p:spTree>
    <p:extLst>
      <p:ext uri="{BB962C8B-B14F-4D97-AF65-F5344CB8AC3E}">
        <p14:creationId xmlns:p14="http://schemas.microsoft.com/office/powerpoint/2010/main" val="34444066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BB605A-8EDD-47E9-809B-0F1FB4C0A219}"/>
              </a:ext>
            </a:extLst>
          </p:cNvPr>
          <p:cNvSpPr>
            <a:spLocks noGrp="1"/>
          </p:cNvSpPr>
          <p:nvPr>
            <p:ph type="ctrTitle"/>
          </p:nvPr>
        </p:nvSpPr>
        <p:spPr>
          <a:xfrm>
            <a:off x="684212" y="685799"/>
            <a:ext cx="9678988" cy="3673474"/>
          </a:xfrm>
        </p:spPr>
        <p:txBody>
          <a:bodyPr>
            <a:normAutofit/>
          </a:bodyPr>
          <a:lstStyle/>
          <a:p>
            <a:r>
              <a:rPr lang="en-AU" sz="6000" dirty="0">
                <a:solidFill>
                  <a:schemeClr val="tx2"/>
                </a:solidFill>
              </a:rPr>
              <a:t>Restaurant Feasibility Study in the City of Perth, WA.</a:t>
            </a:r>
          </a:p>
        </p:txBody>
      </p:sp>
      <p:sp>
        <p:nvSpPr>
          <p:cNvPr id="3" name="Subtitle 2">
            <a:extLst>
              <a:ext uri="{FF2B5EF4-FFF2-40B4-BE49-F238E27FC236}">
                <a16:creationId xmlns:a16="http://schemas.microsoft.com/office/drawing/2014/main" id="{F9371CA9-6F0E-42FD-B12A-B947B2548C38}"/>
              </a:ext>
            </a:extLst>
          </p:cNvPr>
          <p:cNvSpPr>
            <a:spLocks noGrp="1"/>
          </p:cNvSpPr>
          <p:nvPr>
            <p:ph type="subTitle" idx="1"/>
          </p:nvPr>
        </p:nvSpPr>
        <p:spPr>
          <a:xfrm>
            <a:off x="684212" y="4648198"/>
            <a:ext cx="7005742" cy="1143002"/>
          </a:xfrm>
        </p:spPr>
        <p:txBody>
          <a:bodyPr>
            <a:normAutofit/>
          </a:bodyPr>
          <a:lstStyle/>
          <a:p>
            <a:r>
              <a:rPr lang="en-AU" dirty="0">
                <a:solidFill>
                  <a:schemeClr val="tx1">
                    <a:alpha val="80000"/>
                  </a:schemeClr>
                </a:solidFill>
              </a:rPr>
              <a:t>Applied Capstone Project.</a:t>
            </a:r>
          </a:p>
        </p:txBody>
      </p:sp>
    </p:spTree>
    <p:extLst>
      <p:ext uri="{BB962C8B-B14F-4D97-AF65-F5344CB8AC3E}">
        <p14:creationId xmlns:p14="http://schemas.microsoft.com/office/powerpoint/2010/main" val="415117917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fontScale="90000"/>
          </a:bodyPr>
          <a:lstStyle/>
          <a:p>
            <a:r>
              <a:rPr lang="en-AU" dirty="0"/>
              <a:t>Methodology -2</a:t>
            </a:r>
            <a:br>
              <a:rPr lang="en-AU" dirty="0"/>
            </a:br>
            <a:endParaRPr lang="en-AU" dirty="0"/>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pPr>
              <a:buFont typeface="Wingdings" panose="05000000000000000000" pitchFamily="2" charset="2"/>
              <a:buChar char="§"/>
            </a:pPr>
            <a:r>
              <a:rPr lang="en-AU" sz="1400" dirty="0">
                <a:solidFill>
                  <a:schemeClr val="accent1"/>
                </a:solidFill>
              </a:rPr>
              <a:t>Maps and tables of Thai Restaurant.</a:t>
            </a:r>
          </a:p>
        </p:txBody>
      </p:sp>
      <p:pic>
        <p:nvPicPr>
          <p:cNvPr id="3" name="Picture 2">
            <a:extLst>
              <a:ext uri="{FF2B5EF4-FFF2-40B4-BE49-F238E27FC236}">
                <a16:creationId xmlns:a16="http://schemas.microsoft.com/office/drawing/2014/main" id="{B68F9F68-A0AB-47BB-9DBD-71DF421AC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56" y="1629109"/>
            <a:ext cx="9852660" cy="4666917"/>
          </a:xfrm>
          <a:prstGeom prst="rect">
            <a:avLst/>
          </a:prstGeom>
        </p:spPr>
      </p:pic>
    </p:spTree>
    <p:extLst>
      <p:ext uri="{BB962C8B-B14F-4D97-AF65-F5344CB8AC3E}">
        <p14:creationId xmlns:p14="http://schemas.microsoft.com/office/powerpoint/2010/main" val="109043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fontScale="90000"/>
          </a:bodyPr>
          <a:lstStyle/>
          <a:p>
            <a:r>
              <a:rPr lang="en-AU" dirty="0"/>
              <a:t>Methodology -3</a:t>
            </a:r>
            <a:br>
              <a:rPr lang="en-AU" dirty="0"/>
            </a:br>
            <a:endParaRPr lang="en-AU" dirty="0"/>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pPr>
              <a:buFont typeface="Wingdings" panose="05000000000000000000" pitchFamily="2" charset="2"/>
              <a:buChar char="§"/>
            </a:pPr>
            <a:r>
              <a:rPr lang="en-AU" sz="1400" dirty="0">
                <a:solidFill>
                  <a:schemeClr val="accent1"/>
                </a:solidFill>
              </a:rPr>
              <a:t>Maps and tables Vietnamese Restaurant .</a:t>
            </a:r>
          </a:p>
          <a:p>
            <a:pPr>
              <a:buFont typeface="Wingdings" panose="05000000000000000000" pitchFamily="2" charset="2"/>
              <a:buChar char="§"/>
            </a:pPr>
            <a:endParaRPr lang="en-AU" sz="1400" dirty="0">
              <a:solidFill>
                <a:schemeClr val="accent1"/>
              </a:solidFill>
            </a:endParaRPr>
          </a:p>
        </p:txBody>
      </p:sp>
      <p:pic>
        <p:nvPicPr>
          <p:cNvPr id="3" name="Picture 2">
            <a:extLst>
              <a:ext uri="{FF2B5EF4-FFF2-40B4-BE49-F238E27FC236}">
                <a16:creationId xmlns:a16="http://schemas.microsoft.com/office/drawing/2014/main" id="{BF26EB04-F492-4432-A6E3-A657BB256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 y="1633490"/>
            <a:ext cx="10156055" cy="4633959"/>
          </a:xfrm>
          <a:prstGeom prst="rect">
            <a:avLst/>
          </a:prstGeom>
        </p:spPr>
      </p:pic>
    </p:spTree>
    <p:extLst>
      <p:ext uri="{BB962C8B-B14F-4D97-AF65-F5344CB8AC3E}">
        <p14:creationId xmlns:p14="http://schemas.microsoft.com/office/powerpoint/2010/main" val="3655987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fontScale="90000"/>
          </a:bodyPr>
          <a:lstStyle/>
          <a:p>
            <a:r>
              <a:rPr lang="en-AU" dirty="0"/>
              <a:t>Methodology -4</a:t>
            </a:r>
            <a:br>
              <a:rPr lang="en-AU" dirty="0"/>
            </a:br>
            <a:endParaRPr lang="en-AU" dirty="0"/>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pPr>
              <a:buFont typeface="Wingdings" panose="05000000000000000000" pitchFamily="2" charset="2"/>
              <a:buChar char="§"/>
            </a:pPr>
            <a:r>
              <a:rPr lang="en-AU" sz="1400" dirty="0">
                <a:solidFill>
                  <a:schemeClr val="accent1"/>
                </a:solidFill>
              </a:rPr>
              <a:t>Maps and tables Italian Restaurant .</a:t>
            </a:r>
          </a:p>
          <a:p>
            <a:pPr>
              <a:buFont typeface="Wingdings" panose="05000000000000000000" pitchFamily="2" charset="2"/>
              <a:buChar char="§"/>
            </a:pPr>
            <a:endParaRPr lang="en-AU" sz="1400" dirty="0">
              <a:solidFill>
                <a:schemeClr val="accent1"/>
              </a:solidFill>
            </a:endParaRPr>
          </a:p>
          <a:p>
            <a:pPr>
              <a:buFont typeface="Wingdings" panose="05000000000000000000" pitchFamily="2" charset="2"/>
              <a:buChar char="§"/>
            </a:pPr>
            <a:endParaRPr lang="en-AU" sz="1400" dirty="0">
              <a:solidFill>
                <a:schemeClr val="accent1"/>
              </a:solidFill>
            </a:endParaRPr>
          </a:p>
        </p:txBody>
      </p:sp>
      <p:pic>
        <p:nvPicPr>
          <p:cNvPr id="3" name="Picture 2">
            <a:extLst>
              <a:ext uri="{FF2B5EF4-FFF2-40B4-BE49-F238E27FC236}">
                <a16:creationId xmlns:a16="http://schemas.microsoft.com/office/drawing/2014/main" id="{F6490998-EF9A-4400-81FE-C17E6E42A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836" y="1761054"/>
            <a:ext cx="9902873" cy="4605994"/>
          </a:xfrm>
          <a:prstGeom prst="rect">
            <a:avLst/>
          </a:prstGeom>
        </p:spPr>
      </p:pic>
    </p:spTree>
    <p:extLst>
      <p:ext uri="{BB962C8B-B14F-4D97-AF65-F5344CB8AC3E}">
        <p14:creationId xmlns:p14="http://schemas.microsoft.com/office/powerpoint/2010/main" val="1134576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fontScale="90000"/>
          </a:bodyPr>
          <a:lstStyle/>
          <a:p>
            <a:r>
              <a:rPr lang="en-AU" dirty="0"/>
              <a:t>Methodology -5</a:t>
            </a:r>
            <a:br>
              <a:rPr lang="en-AU" dirty="0"/>
            </a:br>
            <a:endParaRPr lang="en-AU" dirty="0"/>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pPr>
              <a:buFont typeface="Wingdings" panose="05000000000000000000" pitchFamily="2" charset="2"/>
              <a:buChar char="§"/>
            </a:pPr>
            <a:r>
              <a:rPr lang="en-AU" sz="1400" dirty="0">
                <a:solidFill>
                  <a:schemeClr val="accent1"/>
                </a:solidFill>
              </a:rPr>
              <a:t>Maps and tables KFC Restaurant .</a:t>
            </a:r>
          </a:p>
        </p:txBody>
      </p:sp>
      <p:pic>
        <p:nvPicPr>
          <p:cNvPr id="3" name="Picture 2">
            <a:extLst>
              <a:ext uri="{FF2B5EF4-FFF2-40B4-BE49-F238E27FC236}">
                <a16:creationId xmlns:a16="http://schemas.microsoft.com/office/drawing/2014/main" id="{D1A18FCC-21EC-4539-B56F-E08044D68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49" y="1778993"/>
            <a:ext cx="9875520" cy="3985815"/>
          </a:xfrm>
          <a:prstGeom prst="rect">
            <a:avLst/>
          </a:prstGeom>
        </p:spPr>
      </p:pic>
    </p:spTree>
    <p:extLst>
      <p:ext uri="{BB962C8B-B14F-4D97-AF65-F5344CB8AC3E}">
        <p14:creationId xmlns:p14="http://schemas.microsoft.com/office/powerpoint/2010/main" val="21262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fontScale="90000"/>
          </a:bodyPr>
          <a:lstStyle/>
          <a:p>
            <a:r>
              <a:rPr lang="en-AU" dirty="0"/>
              <a:t>Methodology -6</a:t>
            </a:r>
            <a:br>
              <a:rPr lang="en-AU" dirty="0"/>
            </a:br>
            <a:endParaRPr lang="en-AU" dirty="0"/>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pPr>
              <a:buFont typeface="Wingdings" panose="05000000000000000000" pitchFamily="2" charset="2"/>
              <a:buChar char="§"/>
            </a:pPr>
            <a:r>
              <a:rPr lang="en-AU" sz="1400" dirty="0">
                <a:solidFill>
                  <a:schemeClr val="accent1"/>
                </a:solidFill>
              </a:rPr>
              <a:t>Maps and tables Hungry Jacks Restaurant.</a:t>
            </a:r>
          </a:p>
        </p:txBody>
      </p:sp>
      <p:pic>
        <p:nvPicPr>
          <p:cNvPr id="3" name="Picture 2">
            <a:extLst>
              <a:ext uri="{FF2B5EF4-FFF2-40B4-BE49-F238E27FC236}">
                <a16:creationId xmlns:a16="http://schemas.microsoft.com/office/drawing/2014/main" id="{F23A9CFD-5C00-48E1-944E-755C1E401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74" y="1757778"/>
            <a:ext cx="9898380" cy="4405618"/>
          </a:xfrm>
          <a:prstGeom prst="rect">
            <a:avLst/>
          </a:prstGeom>
        </p:spPr>
      </p:pic>
    </p:spTree>
    <p:extLst>
      <p:ext uri="{BB962C8B-B14F-4D97-AF65-F5344CB8AC3E}">
        <p14:creationId xmlns:p14="http://schemas.microsoft.com/office/powerpoint/2010/main" val="371484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fontScale="90000"/>
          </a:bodyPr>
          <a:lstStyle/>
          <a:p>
            <a:r>
              <a:rPr lang="en-AU" dirty="0"/>
              <a:t>Methodology -7</a:t>
            </a:r>
            <a:br>
              <a:rPr lang="en-AU" dirty="0"/>
            </a:br>
            <a:endParaRPr lang="en-AU" dirty="0"/>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pPr>
              <a:buFont typeface="Wingdings" panose="05000000000000000000" pitchFamily="2" charset="2"/>
              <a:buChar char="§"/>
            </a:pPr>
            <a:r>
              <a:rPr lang="en-AU" sz="1400" dirty="0">
                <a:solidFill>
                  <a:schemeClr val="accent1"/>
                </a:solidFill>
              </a:rPr>
              <a:t>Maps and tables Food Courts Restaurant .</a:t>
            </a:r>
          </a:p>
        </p:txBody>
      </p:sp>
      <p:pic>
        <p:nvPicPr>
          <p:cNvPr id="3" name="Picture 2">
            <a:extLst>
              <a:ext uri="{FF2B5EF4-FFF2-40B4-BE49-F238E27FC236}">
                <a16:creationId xmlns:a16="http://schemas.microsoft.com/office/drawing/2014/main" id="{35E3EE91-1055-4BC9-A657-D3A2C7B7A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16" y="1908698"/>
            <a:ext cx="9890760" cy="4167215"/>
          </a:xfrm>
          <a:prstGeom prst="rect">
            <a:avLst/>
          </a:prstGeom>
        </p:spPr>
      </p:pic>
    </p:spTree>
    <p:extLst>
      <p:ext uri="{BB962C8B-B14F-4D97-AF65-F5344CB8AC3E}">
        <p14:creationId xmlns:p14="http://schemas.microsoft.com/office/powerpoint/2010/main" val="350251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fontScale="90000"/>
          </a:bodyPr>
          <a:lstStyle/>
          <a:p>
            <a:r>
              <a:rPr lang="en-AU" dirty="0"/>
              <a:t>Methodology -8</a:t>
            </a:r>
            <a:br>
              <a:rPr lang="en-AU" dirty="0"/>
            </a:br>
            <a:endParaRPr lang="en-AU" dirty="0"/>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pPr>
              <a:buFont typeface="Wingdings" panose="05000000000000000000" pitchFamily="2" charset="2"/>
              <a:buChar char="§"/>
            </a:pPr>
            <a:r>
              <a:rPr lang="en-AU" sz="1400" dirty="0">
                <a:solidFill>
                  <a:schemeClr val="accent1"/>
                </a:solidFill>
              </a:rPr>
              <a:t>Maps and tables Indian Restaurant.</a:t>
            </a:r>
          </a:p>
        </p:txBody>
      </p:sp>
      <p:pic>
        <p:nvPicPr>
          <p:cNvPr id="3" name="Picture 2">
            <a:extLst>
              <a:ext uri="{FF2B5EF4-FFF2-40B4-BE49-F238E27FC236}">
                <a16:creationId xmlns:a16="http://schemas.microsoft.com/office/drawing/2014/main" id="{E1FD67F4-367E-4D48-822A-272AA54A7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004" y="1793289"/>
            <a:ext cx="9799320" cy="4625192"/>
          </a:xfrm>
          <a:prstGeom prst="rect">
            <a:avLst/>
          </a:prstGeom>
        </p:spPr>
      </p:pic>
    </p:spTree>
    <p:extLst>
      <p:ext uri="{BB962C8B-B14F-4D97-AF65-F5344CB8AC3E}">
        <p14:creationId xmlns:p14="http://schemas.microsoft.com/office/powerpoint/2010/main" val="2173781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a:bodyPr>
          <a:lstStyle/>
          <a:p>
            <a:r>
              <a:rPr lang="en-AU" dirty="0"/>
              <a:t>Discussion</a:t>
            </a:r>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r>
              <a:rPr lang="en-AU" dirty="0"/>
              <a:t>1. There is scope for opening of a Mexican restaurant in Perth CBD. </a:t>
            </a:r>
            <a:endParaRPr lang="en-US" dirty="0"/>
          </a:p>
          <a:p>
            <a:r>
              <a:rPr lang="en-AU" dirty="0"/>
              <a:t>2. The Cuisine is not adequately present in the city. </a:t>
            </a:r>
            <a:endParaRPr lang="en-US" dirty="0"/>
          </a:p>
          <a:p>
            <a:r>
              <a:rPr lang="en-AU" dirty="0"/>
              <a:t>3. Mexican food through out the world has a reputation for being very spicy, but it has a wide range of flavours.</a:t>
            </a:r>
            <a:endParaRPr lang="en-US" dirty="0"/>
          </a:p>
          <a:p>
            <a:r>
              <a:rPr lang="en-AU" dirty="0"/>
              <a:t>4. It is a cheap and good option to open one is </a:t>
            </a:r>
            <a:r>
              <a:rPr lang="en-AU" dirty="0" err="1"/>
              <a:t>Exnex</a:t>
            </a:r>
            <a:r>
              <a:rPr lang="en-AU" dirty="0"/>
              <a:t> 100 </a:t>
            </a:r>
            <a:r>
              <a:rPr lang="en-AU" dirty="0" err="1"/>
              <a:t>Foodcourt</a:t>
            </a:r>
            <a:r>
              <a:rPr lang="en-AU" dirty="0"/>
              <a:t> in the City of Perth.</a:t>
            </a:r>
            <a:endParaRPr lang="en-US" dirty="0"/>
          </a:p>
          <a:p>
            <a:pPr>
              <a:buFont typeface="Wingdings" panose="05000000000000000000" pitchFamily="2" charset="2"/>
              <a:buChar char="§"/>
            </a:pPr>
            <a:endParaRPr lang="en-AU" sz="1400" dirty="0">
              <a:solidFill>
                <a:schemeClr val="accent1"/>
              </a:solidFill>
            </a:endParaRPr>
          </a:p>
        </p:txBody>
      </p:sp>
    </p:spTree>
    <p:extLst>
      <p:ext uri="{BB962C8B-B14F-4D97-AF65-F5344CB8AC3E}">
        <p14:creationId xmlns:p14="http://schemas.microsoft.com/office/powerpoint/2010/main" val="297894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ABE2C1B-68B2-46D8-A50A-C1E089DE4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6800349" y="527580"/>
            <a:ext cx="3983314" cy="1507067"/>
          </a:xfrm>
        </p:spPr>
        <p:txBody>
          <a:bodyPr>
            <a:normAutofit/>
          </a:bodyPr>
          <a:lstStyle/>
          <a:p>
            <a:r>
              <a:rPr lang="en-AU" sz="3200" dirty="0"/>
              <a:t>Result</a:t>
            </a:r>
          </a:p>
        </p:txBody>
      </p:sp>
      <p:sp>
        <p:nvSpPr>
          <p:cNvPr id="38" name="Snip Diagonal Corner Rectangle 20">
            <a:extLst>
              <a:ext uri="{FF2B5EF4-FFF2-40B4-BE49-F238E27FC236}">
                <a16:creationId xmlns:a16="http://schemas.microsoft.com/office/drawing/2014/main" id="{B3483B0A-F643-4DCD-8748-FA7D6F88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2"/>
            <a:ext cx="6096001" cy="6858000"/>
          </a:xfrm>
          <a:prstGeom prst="snip2DiagRect">
            <a:avLst>
              <a:gd name="adj1" fmla="val 0"/>
              <a:gd name="adj2" fmla="val 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plate of food with a sandwich and a salad&#10;&#10;Description automatically generated">
            <a:extLst>
              <a:ext uri="{FF2B5EF4-FFF2-40B4-BE49-F238E27FC236}">
                <a16:creationId xmlns:a16="http://schemas.microsoft.com/office/drawing/2014/main" id="{E51FF56D-3910-4B7A-A2FD-3B1B3AC7DA44}"/>
              </a:ext>
            </a:extLst>
          </p:cNvPr>
          <p:cNvPicPr>
            <a:picLocks noChangeAspect="1"/>
          </p:cNvPicPr>
          <p:nvPr/>
        </p:nvPicPr>
        <p:blipFill rotWithShape="1">
          <a:blip r:embed="rId2">
            <a:extLst>
              <a:ext uri="{28A0092B-C50C-407E-A947-70E740481C1C}">
                <a14:useLocalDpi xmlns:a14="http://schemas.microsoft.com/office/drawing/2010/main" val="0"/>
              </a:ext>
            </a:extLst>
          </a:blip>
          <a:srcRect l="5981" r="14028" b="-2"/>
          <a:stretch/>
        </p:blipFill>
        <p:spPr>
          <a:xfrm>
            <a:off x="-1" y="10"/>
            <a:ext cx="3749040" cy="2624657"/>
          </a:xfrm>
          <a:prstGeom prst="rect">
            <a:avLst/>
          </a:prstGeom>
        </p:spPr>
      </p:pic>
      <p:pic>
        <p:nvPicPr>
          <p:cNvPr id="9" name="Picture 8" descr="Food on a wooden cutting board&#10;&#10;Description automatically generated">
            <a:extLst>
              <a:ext uri="{FF2B5EF4-FFF2-40B4-BE49-F238E27FC236}">
                <a16:creationId xmlns:a16="http://schemas.microsoft.com/office/drawing/2014/main" id="{A824DC77-0D87-4048-9D5D-BE816A8C3356}"/>
              </a:ext>
            </a:extLst>
          </p:cNvPr>
          <p:cNvPicPr>
            <a:picLocks noChangeAspect="1"/>
          </p:cNvPicPr>
          <p:nvPr/>
        </p:nvPicPr>
        <p:blipFill rotWithShape="1">
          <a:blip r:embed="rId3">
            <a:extLst>
              <a:ext uri="{28A0092B-C50C-407E-A947-70E740481C1C}">
                <a14:useLocalDpi xmlns:a14="http://schemas.microsoft.com/office/drawing/2010/main" val="0"/>
              </a:ext>
            </a:extLst>
          </a:blip>
          <a:srcRect l="7058" r="42711" b="-2"/>
          <a:stretch/>
        </p:blipFill>
        <p:spPr>
          <a:xfrm>
            <a:off x="3749040" y="1"/>
            <a:ext cx="2343786" cy="2624667"/>
          </a:xfrm>
          <a:prstGeom prst="rect">
            <a:avLst/>
          </a:prstGeom>
        </p:spPr>
      </p:pic>
      <p:pic>
        <p:nvPicPr>
          <p:cNvPr id="30" name="Content Placeholder 2">
            <a:extLst>
              <a:ext uri="{FF2B5EF4-FFF2-40B4-BE49-F238E27FC236}">
                <a16:creationId xmlns:a16="http://schemas.microsoft.com/office/drawing/2014/main" id="{66EC7608-B900-4510-A562-6C51B9FB1A8B}"/>
              </a:ext>
            </a:extLst>
          </p:cNvPr>
          <p:cNvPicPr>
            <a:picLocks noChangeAspect="1"/>
          </p:cNvPicPr>
          <p:nvPr/>
        </p:nvPicPr>
        <p:blipFill rotWithShape="1">
          <a:blip r:embed="rId4">
            <a:extLst>
              <a:ext uri="{28A0092B-C50C-407E-A947-70E740481C1C}">
                <a14:useLocalDpi xmlns:a14="http://schemas.microsoft.com/office/drawing/2010/main" val="0"/>
              </a:ext>
            </a:extLst>
          </a:blip>
          <a:srcRect l="1342" r="2394" b="-3"/>
          <a:stretch/>
        </p:blipFill>
        <p:spPr>
          <a:xfrm>
            <a:off x="20" y="2624497"/>
            <a:ext cx="6105507" cy="4233670"/>
          </a:xfrm>
          <a:prstGeom prst="rect">
            <a:avLst/>
          </a:prstGeom>
        </p:spPr>
      </p:pic>
      <p:cxnSp>
        <p:nvCxnSpPr>
          <p:cNvPr id="40" name="Straight Connector 39">
            <a:extLst>
              <a:ext uri="{FF2B5EF4-FFF2-40B4-BE49-F238E27FC236}">
                <a16:creationId xmlns:a16="http://schemas.microsoft.com/office/drawing/2014/main" id="{F6A8994B-4E55-4DD6-8A8E-3B1A934F3E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040380" y="-415713"/>
            <a:ext cx="0" cy="6080760"/>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C2F7D-20AE-4832-B525-947B1C0681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49039" y="0"/>
            <a:ext cx="0" cy="2606040"/>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0888E3-8209-4FD4-ACE0-1D2B0F0269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8011" y="0"/>
            <a:ext cx="0" cy="6858000"/>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AD36BC90-F2AB-4DC2-B459-0A63AAF93E53}"/>
              </a:ext>
            </a:extLst>
          </p:cNvPr>
          <p:cNvSpPr>
            <a:spLocks noGrp="1"/>
          </p:cNvSpPr>
          <p:nvPr>
            <p:ph idx="1"/>
          </p:nvPr>
        </p:nvSpPr>
        <p:spPr>
          <a:xfrm>
            <a:off x="6305805" y="1621366"/>
            <a:ext cx="4609848" cy="3615267"/>
          </a:xfrm>
        </p:spPr>
        <p:txBody>
          <a:bodyPr>
            <a:normAutofit/>
          </a:bodyPr>
          <a:lstStyle/>
          <a:p>
            <a:r>
              <a:rPr lang="en-AU" dirty="0"/>
              <a:t>As there is an upcoming trend of Mexican cuisine coming up we would like to recommend a Mexican Restaurant. A Low risk and a competition is identified with it. </a:t>
            </a:r>
            <a:endParaRPr lang="en-US" dirty="0"/>
          </a:p>
          <a:p>
            <a:endParaRPr lang="en-AU" sz="1600" dirty="0"/>
          </a:p>
        </p:txBody>
      </p:sp>
      <p:grpSp>
        <p:nvGrpSpPr>
          <p:cNvPr id="46" name="Group 45">
            <a:extLst>
              <a:ext uri="{FF2B5EF4-FFF2-40B4-BE49-F238E27FC236}">
                <a16:creationId xmlns:a16="http://schemas.microsoft.com/office/drawing/2014/main" id="{3FE0998D-102A-4151-92D2-8E7C7FD033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2292" y="2963333"/>
            <a:ext cx="1896535" cy="2218267"/>
            <a:chOff x="10292292" y="2963333"/>
            <a:chExt cx="1896535" cy="2218267"/>
          </a:xfrm>
        </p:grpSpPr>
        <p:cxnSp>
          <p:nvCxnSpPr>
            <p:cNvPr id="47" name="Straight Connector 46">
              <a:extLst>
                <a:ext uri="{FF2B5EF4-FFF2-40B4-BE49-F238E27FC236}">
                  <a16:creationId xmlns:a16="http://schemas.microsoft.com/office/drawing/2014/main" id="{BF6C749A-84ED-4CDF-B0BB-19E4283B33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47EA51E-350A-4254-99C7-35F1F8D041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699485" y="3190344"/>
              <a:ext cx="1489342" cy="148934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10EB4D2-62BC-40DA-8409-500276FBDA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4C5526-D5E3-4B8C-BC60-765A33A0E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747E977-8A1F-4316-8F44-B43579E913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66673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a:bodyPr>
          <a:lstStyle/>
          <a:p>
            <a:r>
              <a:rPr lang="en-AU" dirty="0"/>
              <a:t>Conclusion</a:t>
            </a:r>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ormAutofit/>
          </a:bodyPr>
          <a:lstStyle/>
          <a:p>
            <a:pPr>
              <a:buFont typeface="Wingdings" panose="05000000000000000000" pitchFamily="2" charset="2"/>
              <a:buChar char="§"/>
            </a:pPr>
            <a:endParaRPr lang="en-AU" sz="1400" dirty="0">
              <a:solidFill>
                <a:schemeClr val="accent1"/>
              </a:solidFill>
            </a:endParaRPr>
          </a:p>
        </p:txBody>
      </p:sp>
    </p:spTree>
    <p:extLst>
      <p:ext uri="{BB962C8B-B14F-4D97-AF65-F5344CB8AC3E}">
        <p14:creationId xmlns:p14="http://schemas.microsoft.com/office/powerpoint/2010/main" val="2037783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view of a city at night&#10;&#10;Description automatically generated">
            <a:extLst>
              <a:ext uri="{FF2B5EF4-FFF2-40B4-BE49-F238E27FC236}">
                <a16:creationId xmlns:a16="http://schemas.microsoft.com/office/drawing/2014/main" id="{DF6D084F-DC89-49C4-BF7F-D38DCE6CF3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391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CDF2-8055-4F30-B0E0-FD8D689332E7}"/>
              </a:ext>
            </a:extLst>
          </p:cNvPr>
          <p:cNvSpPr>
            <a:spLocks noGrp="1"/>
          </p:cNvSpPr>
          <p:nvPr>
            <p:ph type="title"/>
          </p:nvPr>
        </p:nvSpPr>
        <p:spPr>
          <a:xfrm>
            <a:off x="1939221" y="4033776"/>
            <a:ext cx="8534400" cy="1507067"/>
          </a:xfrm>
        </p:spPr>
        <p:txBody>
          <a:bodyPr/>
          <a:lstStyle/>
          <a:p>
            <a:pPr algn="ctr"/>
            <a:r>
              <a:rPr lang="en-AU" dirty="0"/>
              <a:t>Food Opportunities in Perth.</a:t>
            </a:r>
          </a:p>
        </p:txBody>
      </p:sp>
      <p:pic>
        <p:nvPicPr>
          <p:cNvPr id="5" name="Content Placeholder 4" descr="Food on a table&#10;&#10;Description automatically generated">
            <a:extLst>
              <a:ext uri="{FF2B5EF4-FFF2-40B4-BE49-F238E27FC236}">
                <a16:creationId xmlns:a16="http://schemas.microsoft.com/office/drawing/2014/main" id="{B63F5969-04FA-46CC-9A2D-0019C9732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3958541" cy="4033777"/>
          </a:xfrm>
        </p:spPr>
      </p:pic>
      <p:pic>
        <p:nvPicPr>
          <p:cNvPr id="7" name="Picture 6" descr="A bowl of food on a plate&#10;&#10;Description automatically generated">
            <a:extLst>
              <a:ext uri="{FF2B5EF4-FFF2-40B4-BE49-F238E27FC236}">
                <a16:creationId xmlns:a16="http://schemas.microsoft.com/office/drawing/2014/main" id="{F755D4C8-DDEF-49F7-B0F9-49F528B03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42" y="0"/>
            <a:ext cx="4274917" cy="4033777"/>
          </a:xfrm>
          <a:prstGeom prst="rect">
            <a:avLst/>
          </a:prstGeom>
        </p:spPr>
      </p:pic>
      <p:pic>
        <p:nvPicPr>
          <p:cNvPr id="9" name="Picture 8" descr="Food on a table&#10;&#10;Description automatically generated">
            <a:extLst>
              <a:ext uri="{FF2B5EF4-FFF2-40B4-BE49-F238E27FC236}">
                <a16:creationId xmlns:a16="http://schemas.microsoft.com/office/drawing/2014/main" id="{BC780575-040D-4C53-BB1D-7289F6DAA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459" y="0"/>
            <a:ext cx="3958541" cy="4033777"/>
          </a:xfrm>
          <a:prstGeom prst="rect">
            <a:avLst/>
          </a:prstGeom>
        </p:spPr>
      </p:pic>
    </p:spTree>
    <p:extLst>
      <p:ext uri="{BB962C8B-B14F-4D97-AF65-F5344CB8AC3E}">
        <p14:creationId xmlns:p14="http://schemas.microsoft.com/office/powerpoint/2010/main" val="3895459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BE88-9348-469C-BC02-6995EC0D0081}"/>
              </a:ext>
            </a:extLst>
          </p:cNvPr>
          <p:cNvSpPr>
            <a:spLocks noGrp="1"/>
          </p:cNvSpPr>
          <p:nvPr>
            <p:ph type="title"/>
          </p:nvPr>
        </p:nvSpPr>
        <p:spPr>
          <a:xfrm>
            <a:off x="350837" y="296332"/>
            <a:ext cx="9705975" cy="1507067"/>
          </a:xfrm>
        </p:spPr>
        <p:txBody>
          <a:bodyPr/>
          <a:lstStyle/>
          <a:p>
            <a:r>
              <a:rPr lang="en-AU" dirty="0"/>
              <a:t>Introduction</a:t>
            </a:r>
          </a:p>
        </p:txBody>
      </p:sp>
      <p:sp>
        <p:nvSpPr>
          <p:cNvPr id="3" name="Content Placeholder 2">
            <a:extLst>
              <a:ext uri="{FF2B5EF4-FFF2-40B4-BE49-F238E27FC236}">
                <a16:creationId xmlns:a16="http://schemas.microsoft.com/office/drawing/2014/main" id="{190DE600-B5A0-466F-9A42-2041A98AA2D3}"/>
              </a:ext>
            </a:extLst>
          </p:cNvPr>
          <p:cNvSpPr>
            <a:spLocks noGrp="1"/>
          </p:cNvSpPr>
          <p:nvPr>
            <p:ph idx="1"/>
          </p:nvPr>
        </p:nvSpPr>
        <p:spPr>
          <a:xfrm>
            <a:off x="350837" y="1323975"/>
            <a:ext cx="5449888" cy="5162550"/>
          </a:xfrm>
        </p:spPr>
        <p:txBody>
          <a:bodyPr>
            <a:normAutofit/>
          </a:bodyPr>
          <a:lstStyle/>
          <a:p>
            <a:pPr>
              <a:buFont typeface="Wingdings" panose="05000000000000000000" pitchFamily="2" charset="2"/>
              <a:buChar char="§"/>
            </a:pPr>
            <a:r>
              <a:rPr lang="en-AU" dirty="0">
                <a:solidFill>
                  <a:schemeClr val="accent1"/>
                </a:solidFill>
              </a:rPr>
              <a:t>City of Perth review for Investment Company.</a:t>
            </a:r>
          </a:p>
          <a:p>
            <a:pPr>
              <a:buFont typeface="Wingdings" panose="05000000000000000000" pitchFamily="2" charset="2"/>
              <a:buChar char="§"/>
            </a:pPr>
            <a:r>
              <a:rPr lang="en-AU" dirty="0">
                <a:solidFill>
                  <a:schemeClr val="accent1"/>
                </a:solidFill>
              </a:rPr>
              <a:t>Optimum location for new Restaurant business.</a:t>
            </a:r>
          </a:p>
          <a:p>
            <a:pPr>
              <a:buFont typeface="Wingdings" panose="05000000000000000000" pitchFamily="2" charset="2"/>
              <a:buChar char="§"/>
            </a:pPr>
            <a:r>
              <a:rPr lang="en-AU" b="1" dirty="0">
                <a:solidFill>
                  <a:schemeClr val="accent1"/>
                </a:solidFill>
              </a:rPr>
              <a:t>Business Problem:</a:t>
            </a:r>
          </a:p>
          <a:p>
            <a:pPr lvl="1">
              <a:buFont typeface="Wingdings" panose="05000000000000000000" pitchFamily="2" charset="2"/>
              <a:buChar char="§"/>
            </a:pPr>
            <a:r>
              <a:rPr lang="en-AU" dirty="0">
                <a:solidFill>
                  <a:schemeClr val="accent1"/>
                </a:solidFill>
              </a:rPr>
              <a:t>Choice of location  to start a  Fast food business. </a:t>
            </a:r>
          </a:p>
          <a:p>
            <a:pPr lvl="1">
              <a:buFont typeface="Wingdings" panose="05000000000000000000" pitchFamily="2" charset="2"/>
              <a:buChar char="§"/>
            </a:pPr>
            <a:r>
              <a:rPr lang="en-AU" dirty="0">
                <a:solidFill>
                  <a:schemeClr val="accent1"/>
                </a:solidFill>
              </a:rPr>
              <a:t>Need heavy footfall.</a:t>
            </a:r>
          </a:p>
          <a:p>
            <a:pPr lvl="1">
              <a:buFont typeface="Wingdings" panose="05000000000000000000" pitchFamily="2" charset="2"/>
              <a:buChar char="§"/>
            </a:pPr>
            <a:r>
              <a:rPr lang="en-AU" dirty="0">
                <a:solidFill>
                  <a:schemeClr val="accent1"/>
                </a:solidFill>
              </a:rPr>
              <a:t>Low Advertising costs.</a:t>
            </a:r>
          </a:p>
          <a:p>
            <a:pPr lvl="1">
              <a:buFont typeface="Wingdings" panose="05000000000000000000" pitchFamily="2" charset="2"/>
              <a:buChar char="§"/>
            </a:pPr>
            <a:r>
              <a:rPr lang="en-AU" dirty="0">
                <a:solidFill>
                  <a:schemeClr val="accent1"/>
                </a:solidFill>
              </a:rPr>
              <a:t>Choice of Cuisine.</a:t>
            </a:r>
          </a:p>
          <a:p>
            <a:pPr lvl="1">
              <a:buFont typeface="Wingdings" panose="05000000000000000000" pitchFamily="2" charset="2"/>
              <a:buChar char="§"/>
            </a:pPr>
            <a:r>
              <a:rPr lang="en-AU" dirty="0">
                <a:solidFill>
                  <a:schemeClr val="accent1"/>
                </a:solidFill>
              </a:rPr>
              <a:t>Prominent Perth CBD Area.</a:t>
            </a:r>
          </a:p>
          <a:p>
            <a:pPr marL="457200" lvl="1" indent="0">
              <a:buNone/>
            </a:pPr>
            <a:endParaRPr lang="en-AU" dirty="0"/>
          </a:p>
        </p:txBody>
      </p:sp>
      <p:pic>
        <p:nvPicPr>
          <p:cNvPr id="7" name="Picture 6" descr="A giraffe is standing in the street&#10;&#10;Description automatically generated">
            <a:extLst>
              <a:ext uri="{FF2B5EF4-FFF2-40B4-BE49-F238E27FC236}">
                <a16:creationId xmlns:a16="http://schemas.microsoft.com/office/drawing/2014/main" id="{5FD81CF4-4ECC-4B7E-9ED6-CDAC25BE6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3429000"/>
            <a:ext cx="6096000" cy="3429000"/>
          </a:xfrm>
          <a:prstGeom prst="rect">
            <a:avLst/>
          </a:prstGeom>
        </p:spPr>
      </p:pic>
      <p:pic>
        <p:nvPicPr>
          <p:cNvPr id="9" name="Picture 8" descr="A group of people standing in front of a crowd&#10;&#10;Description automatically generated">
            <a:extLst>
              <a:ext uri="{FF2B5EF4-FFF2-40B4-BE49-F238E27FC236}">
                <a16:creationId xmlns:a16="http://schemas.microsoft.com/office/drawing/2014/main" id="{AA1EDD49-AE3C-42A4-93CB-D13CFD51A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096000" cy="3429000"/>
          </a:xfrm>
          <a:prstGeom prst="rect">
            <a:avLst/>
          </a:prstGeom>
        </p:spPr>
      </p:pic>
    </p:spTree>
    <p:extLst>
      <p:ext uri="{BB962C8B-B14F-4D97-AF65-F5344CB8AC3E}">
        <p14:creationId xmlns:p14="http://schemas.microsoft.com/office/powerpoint/2010/main" val="4272809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lstStyle/>
          <a:p>
            <a:r>
              <a:rPr lang="en-AU" dirty="0"/>
              <a:t>Perth City – Business Environment</a:t>
            </a:r>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5"/>
            <a:ext cx="11536363" cy="5372099"/>
          </a:xfrm>
        </p:spPr>
        <p:txBody>
          <a:bodyPr anchor="t"/>
          <a:lstStyle/>
          <a:p>
            <a:pPr>
              <a:buFont typeface="Wingdings" panose="05000000000000000000" pitchFamily="2" charset="2"/>
              <a:buChar char="§"/>
            </a:pPr>
            <a:r>
              <a:rPr lang="en-AU" dirty="0">
                <a:solidFill>
                  <a:schemeClr val="accent1"/>
                </a:solidFill>
              </a:rPr>
              <a:t>Market is open and there is plenty of room for expansion.</a:t>
            </a:r>
          </a:p>
          <a:p>
            <a:pPr>
              <a:buFont typeface="Wingdings" panose="05000000000000000000" pitchFamily="2" charset="2"/>
              <a:buChar char="§"/>
            </a:pPr>
            <a:r>
              <a:rPr lang="en-AU" dirty="0">
                <a:solidFill>
                  <a:schemeClr val="accent1"/>
                </a:solidFill>
              </a:rPr>
              <a:t>Developed city.</a:t>
            </a:r>
          </a:p>
          <a:p>
            <a:pPr>
              <a:buFont typeface="Wingdings" panose="05000000000000000000" pitchFamily="2" charset="2"/>
              <a:buChar char="§"/>
            </a:pPr>
            <a:r>
              <a:rPr lang="en-AU" dirty="0">
                <a:solidFill>
                  <a:schemeClr val="accent1"/>
                </a:solidFill>
              </a:rPr>
              <a:t>New business venture or expansion needs to be analysed carefully.</a:t>
            </a:r>
          </a:p>
          <a:p>
            <a:pPr>
              <a:buFont typeface="Wingdings" panose="05000000000000000000" pitchFamily="2" charset="2"/>
              <a:buChar char="§"/>
            </a:pPr>
            <a:r>
              <a:rPr lang="en-AU" dirty="0">
                <a:solidFill>
                  <a:schemeClr val="accent1"/>
                </a:solidFill>
              </a:rPr>
              <a:t>Cuisine availability in the city is a limited due to low population. </a:t>
            </a:r>
          </a:p>
          <a:p>
            <a:pPr>
              <a:buFont typeface="Wingdings" panose="05000000000000000000" pitchFamily="2" charset="2"/>
              <a:buChar char="§"/>
            </a:pPr>
            <a:r>
              <a:rPr lang="en-AU" dirty="0">
                <a:solidFill>
                  <a:schemeClr val="accent1"/>
                </a:solidFill>
              </a:rPr>
              <a:t>High Per Capita income ~$91,000.</a:t>
            </a:r>
          </a:p>
          <a:p>
            <a:pPr>
              <a:buFont typeface="Wingdings" panose="05000000000000000000" pitchFamily="2" charset="2"/>
              <a:buChar char="§"/>
            </a:pPr>
            <a:r>
              <a:rPr lang="en-AU" dirty="0">
                <a:solidFill>
                  <a:schemeClr val="accent1"/>
                </a:solidFill>
              </a:rPr>
              <a:t>Median age of 36 years </a:t>
            </a:r>
          </a:p>
        </p:txBody>
      </p:sp>
    </p:spTree>
    <p:extLst>
      <p:ext uri="{BB962C8B-B14F-4D97-AF65-F5344CB8AC3E}">
        <p14:creationId xmlns:p14="http://schemas.microsoft.com/office/powerpoint/2010/main" val="280159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lstStyle/>
          <a:p>
            <a:r>
              <a:rPr lang="en-AU" dirty="0"/>
              <a:t>Perth City Cuisine</a:t>
            </a:r>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pPr>
              <a:buFont typeface="Wingdings" panose="05000000000000000000" pitchFamily="2" charset="2"/>
              <a:buChar char="§"/>
            </a:pPr>
            <a:r>
              <a:rPr lang="en-AU" dirty="0">
                <a:solidFill>
                  <a:schemeClr val="accent1"/>
                </a:solidFill>
              </a:rPr>
              <a:t>City of Perth is known for its high cost of living. Food not so much.</a:t>
            </a:r>
          </a:p>
          <a:p>
            <a:pPr>
              <a:buFont typeface="Wingdings" panose="05000000000000000000" pitchFamily="2" charset="2"/>
              <a:buChar char="§"/>
            </a:pPr>
            <a:r>
              <a:rPr lang="en-AU" dirty="0">
                <a:solidFill>
                  <a:schemeClr val="accent1"/>
                </a:solidFill>
              </a:rPr>
              <a:t>Italian, Asian and Indian Immigrants are the highest. </a:t>
            </a:r>
          </a:p>
          <a:p>
            <a:pPr>
              <a:buFont typeface="Wingdings" panose="05000000000000000000" pitchFamily="2" charset="2"/>
              <a:buChar char="§"/>
            </a:pPr>
            <a:r>
              <a:rPr lang="en-AU" dirty="0">
                <a:solidFill>
                  <a:schemeClr val="accent1"/>
                </a:solidFill>
              </a:rPr>
              <a:t>Pizza, Pad </a:t>
            </a:r>
            <a:r>
              <a:rPr lang="en-AU" dirty="0" err="1">
                <a:solidFill>
                  <a:schemeClr val="accent1"/>
                </a:solidFill>
              </a:rPr>
              <a:t>thai</a:t>
            </a:r>
            <a:r>
              <a:rPr lang="en-AU" dirty="0">
                <a:solidFill>
                  <a:schemeClr val="accent1"/>
                </a:solidFill>
              </a:rPr>
              <a:t> and Butter Chicken.</a:t>
            </a:r>
          </a:p>
          <a:p>
            <a:pPr>
              <a:buFont typeface="Wingdings" panose="05000000000000000000" pitchFamily="2" charset="2"/>
              <a:buChar char="§"/>
            </a:pPr>
            <a:r>
              <a:rPr lang="en-AU" dirty="0">
                <a:solidFill>
                  <a:schemeClr val="accent1"/>
                </a:solidFill>
              </a:rPr>
              <a:t>Chinese and other Asian restaurants, sandwich joints plenty.</a:t>
            </a:r>
          </a:p>
          <a:p>
            <a:pPr>
              <a:buFont typeface="Wingdings" panose="05000000000000000000" pitchFamily="2" charset="2"/>
              <a:buChar char="§"/>
            </a:pPr>
            <a:r>
              <a:rPr lang="en-AU" dirty="0">
                <a:solidFill>
                  <a:schemeClr val="accent1"/>
                </a:solidFill>
              </a:rPr>
              <a:t>With a variety of foods present its imperative for us to find a good cuisine which is not as readily available  but has a good name.</a:t>
            </a:r>
          </a:p>
        </p:txBody>
      </p:sp>
    </p:spTree>
    <p:extLst>
      <p:ext uri="{BB962C8B-B14F-4D97-AF65-F5344CB8AC3E}">
        <p14:creationId xmlns:p14="http://schemas.microsoft.com/office/powerpoint/2010/main" val="594991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6" y="238125"/>
            <a:ext cx="10621963" cy="809626"/>
          </a:xfrm>
        </p:spPr>
        <p:txBody>
          <a:bodyPr>
            <a:normAutofit fontScale="90000"/>
          </a:bodyPr>
          <a:lstStyle/>
          <a:p>
            <a:r>
              <a:rPr lang="en-AU" dirty="0"/>
              <a:t>Factors to decide on restaurants location </a:t>
            </a:r>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pPr>
              <a:buFont typeface="Wingdings" panose="05000000000000000000" pitchFamily="2" charset="2"/>
              <a:buChar char="§"/>
            </a:pPr>
            <a:r>
              <a:rPr lang="en-AU" dirty="0">
                <a:solidFill>
                  <a:schemeClr val="accent1"/>
                </a:solidFill>
              </a:rPr>
              <a:t>Are there any venues like Food Courts, Car Parks, Parks, Bus Zone etc nearby where floating population is high etc</a:t>
            </a:r>
          </a:p>
          <a:p>
            <a:pPr>
              <a:buFont typeface="Wingdings" panose="05000000000000000000" pitchFamily="2" charset="2"/>
              <a:buChar char="§"/>
            </a:pPr>
            <a:r>
              <a:rPr lang="en-AU" dirty="0">
                <a:solidFill>
                  <a:schemeClr val="accent1"/>
                </a:solidFill>
              </a:rPr>
              <a:t>Who are the competitors in that location?.</a:t>
            </a:r>
          </a:p>
          <a:p>
            <a:pPr>
              <a:buFont typeface="Wingdings" panose="05000000000000000000" pitchFamily="2" charset="2"/>
              <a:buChar char="§"/>
            </a:pPr>
            <a:r>
              <a:rPr lang="en-AU" dirty="0">
                <a:solidFill>
                  <a:schemeClr val="accent1"/>
                </a:solidFill>
              </a:rPr>
              <a:t>Cuisine served / Menu of the competitors.</a:t>
            </a:r>
          </a:p>
          <a:p>
            <a:pPr>
              <a:buFont typeface="Wingdings" panose="05000000000000000000" pitchFamily="2" charset="2"/>
              <a:buChar char="§"/>
            </a:pPr>
            <a:r>
              <a:rPr lang="en-AU" dirty="0">
                <a:solidFill>
                  <a:schemeClr val="accent1"/>
                </a:solidFill>
              </a:rPr>
              <a:t>Existing high foot fall areas to save on Marketing.</a:t>
            </a:r>
          </a:p>
          <a:p>
            <a:pPr>
              <a:buFont typeface="Wingdings" panose="05000000000000000000" pitchFamily="2" charset="2"/>
              <a:buChar char="§"/>
            </a:pPr>
            <a:r>
              <a:rPr lang="en-AU" dirty="0">
                <a:solidFill>
                  <a:schemeClr val="accent1"/>
                </a:solidFill>
              </a:rPr>
              <a:t>The list can go on...</a:t>
            </a:r>
          </a:p>
        </p:txBody>
      </p:sp>
    </p:spTree>
    <p:extLst>
      <p:ext uri="{BB962C8B-B14F-4D97-AF65-F5344CB8AC3E}">
        <p14:creationId xmlns:p14="http://schemas.microsoft.com/office/powerpoint/2010/main" val="2365070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a:bodyPr>
          <a:lstStyle/>
          <a:p>
            <a:r>
              <a:rPr lang="en-AU" dirty="0"/>
              <a:t>Data Description</a:t>
            </a:r>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r>
              <a:rPr lang="en-AU" dirty="0">
                <a:solidFill>
                  <a:schemeClr val="accent1"/>
                </a:solidFill>
              </a:rPr>
              <a:t>Perth city geographical coordinates data will be utilized as input for the Foursquare API. We will use the Foursquare API to explore neighbourhoods in Perth CBD. The below is image of the Foursquare API data.</a:t>
            </a:r>
          </a:p>
        </p:txBody>
      </p:sp>
    </p:spTree>
    <p:extLst>
      <p:ext uri="{BB962C8B-B14F-4D97-AF65-F5344CB8AC3E}">
        <p14:creationId xmlns:p14="http://schemas.microsoft.com/office/powerpoint/2010/main" val="1245215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786E2-7CDA-44D6-A766-27FD62698B3D}"/>
              </a:ext>
            </a:extLst>
          </p:cNvPr>
          <p:cNvSpPr>
            <a:spLocks noGrp="1"/>
          </p:cNvSpPr>
          <p:nvPr>
            <p:ph type="title"/>
          </p:nvPr>
        </p:nvSpPr>
        <p:spPr>
          <a:xfrm>
            <a:off x="350837" y="238125"/>
            <a:ext cx="8534400" cy="809626"/>
          </a:xfrm>
        </p:spPr>
        <p:txBody>
          <a:bodyPr>
            <a:normAutofit fontScale="90000"/>
          </a:bodyPr>
          <a:lstStyle/>
          <a:p>
            <a:r>
              <a:rPr lang="en-AU" dirty="0"/>
              <a:t>Methodology -1</a:t>
            </a:r>
            <a:br>
              <a:rPr lang="en-AU" dirty="0"/>
            </a:br>
            <a:endParaRPr lang="en-AU" dirty="0"/>
          </a:p>
        </p:txBody>
      </p:sp>
      <p:sp>
        <p:nvSpPr>
          <p:cNvPr id="5" name="Content Placeholder 4">
            <a:extLst>
              <a:ext uri="{FF2B5EF4-FFF2-40B4-BE49-F238E27FC236}">
                <a16:creationId xmlns:a16="http://schemas.microsoft.com/office/drawing/2014/main" id="{5748904E-8BCD-4FB5-9315-C6F5F15713AA}"/>
              </a:ext>
            </a:extLst>
          </p:cNvPr>
          <p:cNvSpPr>
            <a:spLocks noGrp="1"/>
          </p:cNvSpPr>
          <p:nvPr>
            <p:ph idx="1"/>
          </p:nvPr>
        </p:nvSpPr>
        <p:spPr>
          <a:xfrm>
            <a:off x="350836" y="1247776"/>
            <a:ext cx="11536363" cy="5048250"/>
          </a:xfrm>
        </p:spPr>
        <p:txBody>
          <a:bodyPr anchor="t">
            <a:normAutofit/>
          </a:bodyPr>
          <a:lstStyle/>
          <a:p>
            <a:r>
              <a:rPr lang="en-AU" dirty="0"/>
              <a:t>Perth City CUISINE : Most Preferred Food in Perth CBD –Italian, Thai, Vietnam, Asian, Indian, KFC &amp; Burger Joint.</a:t>
            </a:r>
          </a:p>
          <a:p>
            <a:r>
              <a:rPr lang="en-AU" dirty="0"/>
              <a:t>Perth city geographical coordinates data has be utilized as input for the Foursquare API, that has been leveraged to provision venues information for each neighbourhood.</a:t>
            </a:r>
          </a:p>
          <a:p>
            <a:r>
              <a:rPr lang="en-AU" dirty="0"/>
              <a:t>We used the Foursquare API data to explore cuisine  in Perth CBD.</a:t>
            </a:r>
          </a:p>
          <a:p>
            <a:r>
              <a:rPr lang="en-AU" dirty="0"/>
              <a:t>Using the geographical coordinates of each neighbourhood </a:t>
            </a:r>
            <a:r>
              <a:rPr lang="en-AU" dirty="0" err="1"/>
              <a:t>FourSquare</a:t>
            </a:r>
            <a:r>
              <a:rPr lang="en-AU" dirty="0"/>
              <a:t> API calls are made to get top 100 venues in a radius of 1000 meters.</a:t>
            </a:r>
            <a:endParaRPr lang="en-AU" sz="1400" dirty="0">
              <a:solidFill>
                <a:schemeClr val="accent1"/>
              </a:solidFill>
            </a:endParaRPr>
          </a:p>
        </p:txBody>
      </p:sp>
    </p:spTree>
    <p:extLst>
      <p:ext uri="{BB962C8B-B14F-4D97-AF65-F5344CB8AC3E}">
        <p14:creationId xmlns:p14="http://schemas.microsoft.com/office/powerpoint/2010/main" val="396796768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112</TotalTime>
  <Words>565</Words>
  <Application>Microsoft Office PowerPoint</Application>
  <PresentationFormat>Widescreen</PresentationFormat>
  <Paragraphs>60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Wingdings</vt:lpstr>
      <vt:lpstr>Wingdings 3</vt:lpstr>
      <vt:lpstr>Slice</vt:lpstr>
      <vt:lpstr>Restaurant Feasibility Study in the City of Perth, WA.</vt:lpstr>
      <vt:lpstr>PowerPoint Presentation</vt:lpstr>
      <vt:lpstr>Food Opportunities in Perth.</vt:lpstr>
      <vt:lpstr>Introduction</vt:lpstr>
      <vt:lpstr>Perth City – Business Environment</vt:lpstr>
      <vt:lpstr>Perth City Cuisine</vt:lpstr>
      <vt:lpstr>Factors to decide on restaurants location </vt:lpstr>
      <vt:lpstr>Data Description</vt:lpstr>
      <vt:lpstr>Methodology -1 </vt:lpstr>
      <vt:lpstr>Methodology -2 </vt:lpstr>
      <vt:lpstr>Methodology -3 </vt:lpstr>
      <vt:lpstr>Methodology -4 </vt:lpstr>
      <vt:lpstr>Methodology -5 </vt:lpstr>
      <vt:lpstr>Methodology -6 </vt:lpstr>
      <vt:lpstr>Methodology -7 </vt:lpstr>
      <vt:lpstr>Methodology -8 </vt:lpstr>
      <vt:lpstr>Discussion</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Feasibility Study in the City of Perth, WA.</dc:title>
  <dc:creator>Tejaswy Appalla</dc:creator>
  <cp:lastModifiedBy>T J</cp:lastModifiedBy>
  <cp:revision>1</cp:revision>
  <dcterms:created xsi:type="dcterms:W3CDTF">2019-03-05T03:58:11Z</dcterms:created>
  <dcterms:modified xsi:type="dcterms:W3CDTF">2019-03-05T13:32:23Z</dcterms:modified>
</cp:coreProperties>
</file>